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embeddedFontLst>
    <p:embeddedFont>
      <p:font typeface="Red Hat Display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402">
          <p15:clr>
            <a:srgbClr val="9AA0A6"/>
          </p15:clr>
        </p15:guide>
      </p15:sldGuideLst>
    </p:ext>
    <p:ext uri="GoogleSlidesCustomDataVersion2">
      <go:slidesCustomData xmlns:go="http://customooxmlschemas.google.com/" r:id="rId27" roundtripDataSignature="AMtx7mh0xuFM3Hk8ybbAM7zkoEUTSTgC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  <p:guide pos="40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RedHatDisplay-bold.fntdata"/><Relationship Id="rId23" Type="http://schemas.openxmlformats.org/officeDocument/2006/relationships/font" Target="fonts/RedHatDisplay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edHatDisplay-boldItalic.fntdata"/><Relationship Id="rId25" Type="http://schemas.openxmlformats.org/officeDocument/2006/relationships/font" Target="fonts/RedHatDisplay-italic.fntdata"/><Relationship Id="rId27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b66431faef_1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g3b66431faef_1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b66431faef_1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g3b66431faef_1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b66431fae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g3b66431fa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b66431faef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g3b66431faef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b66431faef_1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g3b66431faef_1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b7447ffff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g3b7447ffff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b66431faef_1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g3b66431faef_1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0" name="Google Shape;190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9" name="Google Shape;199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4" name="Google Shape;74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b7447ffff5_0_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3b7447ffff5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b66431fae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g3b66431fae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92abdcc19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g392abdcc19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b66431faef_1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g3b66431faef_1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b66431faef_1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g3b66431faef_1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b66431faef_1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3b66431faef_1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8"/>
          <p:cNvSpPr txBox="1"/>
          <p:nvPr>
            <p:ph idx="1" type="subTitle"/>
          </p:nvPr>
        </p:nvSpPr>
        <p:spPr>
          <a:xfrm>
            <a:off x="2065350" y="3202375"/>
            <a:ext cx="6796200" cy="45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1833"/>
              </a:buClr>
              <a:buSzPts val="500"/>
              <a:buNone/>
              <a:defRPr b="1" i="0" sz="2200">
                <a:solidFill>
                  <a:srgbClr val="E21833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type="ctrTitle"/>
          </p:nvPr>
        </p:nvSpPr>
        <p:spPr>
          <a:xfrm>
            <a:off x="2065350" y="1188025"/>
            <a:ext cx="6796200" cy="1855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2" type="subTitle"/>
          </p:nvPr>
        </p:nvSpPr>
        <p:spPr>
          <a:xfrm>
            <a:off x="2065350" y="3657475"/>
            <a:ext cx="6796200" cy="3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pic>
        <p:nvPicPr>
          <p:cNvPr id="12" name="Google Shape;12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70950" y="-19150"/>
            <a:ext cx="2535319" cy="845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8"/>
          <p:cNvPicPr preferRelativeResize="0"/>
          <p:nvPr/>
        </p:nvPicPr>
        <p:blipFill rotWithShape="1">
          <a:blip r:embed="rId3">
            <a:alphaModFix/>
          </a:blip>
          <a:srcRect b="1549" l="0" r="0" t="1550"/>
          <a:stretch/>
        </p:blipFill>
        <p:spPr>
          <a:xfrm>
            <a:off x="-229483" y="0"/>
            <a:ext cx="2064264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8"/>
          <p:cNvSpPr txBox="1"/>
          <p:nvPr/>
        </p:nvSpPr>
        <p:spPr>
          <a:xfrm>
            <a:off x="3550095" y="81517"/>
            <a:ext cx="55233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620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Pts val="2400"/>
              <a:buFont typeface="Arial"/>
              <a:buNone/>
            </a:pPr>
            <a:r>
              <a:rPr b="1" i="0" lang="en-US" sz="1400" u="none" cap="none" strike="noStrike">
                <a:solidFill>
                  <a:srgbClr val="E21833"/>
                </a:solidFill>
                <a:latin typeface="Arial"/>
                <a:ea typeface="Arial"/>
                <a:cs typeface="Arial"/>
                <a:sym typeface="Arial"/>
              </a:rPr>
              <a:t>UNIVERSITY OF MARYLAND</a:t>
            </a:r>
            <a:endParaRPr b="0" i="0" sz="1400" u="none" cap="none" strike="noStrike">
              <a:solidFill>
                <a:srgbClr val="E218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Pts val="24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2026 PROJECT MANAGEMENT SYMPOSIUM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Google Shape;15;p8"/>
          <p:cNvCxnSpPr/>
          <p:nvPr/>
        </p:nvCxnSpPr>
        <p:spPr>
          <a:xfrm>
            <a:off x="4282382" y="3122817"/>
            <a:ext cx="21105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" name="Google Shape;16;p8"/>
          <p:cNvSpPr txBox="1"/>
          <p:nvPr/>
        </p:nvSpPr>
        <p:spPr>
          <a:xfrm>
            <a:off x="5676791" y="4779308"/>
            <a:ext cx="3396600" cy="36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620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Pts val="2400"/>
              <a:buFont typeface="Arial"/>
              <a:buNone/>
            </a:pPr>
            <a:r>
              <a:rPr b="1" i="0" lang="en-US" sz="1800" u="none" cap="none" strike="noStrike">
                <a:solidFill>
                  <a:srgbClr val="E21833"/>
                </a:solidFill>
                <a:latin typeface="Arial"/>
                <a:ea typeface="Arial"/>
                <a:cs typeface="Arial"/>
                <a:sym typeface="Arial"/>
              </a:rPr>
              <a:t>PMSYMPOSIUM.UMD.EDU</a:t>
            </a:r>
            <a:endParaRPr b="1" i="0" sz="2400" u="none" cap="none" strike="noStrike">
              <a:solidFill>
                <a:srgbClr val="E218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- Graphic Right">
  <p:cSld name="TITLE_4_1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03275" y="1026150"/>
            <a:ext cx="5241300" cy="3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" name="Google Shape;21;p9"/>
          <p:cNvSpPr txBox="1"/>
          <p:nvPr/>
        </p:nvSpPr>
        <p:spPr>
          <a:xfrm>
            <a:off x="5041442" y="4854932"/>
            <a:ext cx="37224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81000" lvl="0" marL="4572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2026 Project Management Symposium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" name="Google Shape;22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983325" y="1"/>
            <a:ext cx="2160675" cy="720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5358">
          <p15:clr>
            <a:srgbClr val="FA7B17"/>
          </p15:clr>
        </p15:guide>
        <p15:guide id="2" pos="402">
          <p15:clr>
            <a:srgbClr val="FA7B17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CUSTOM_1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ctrTitle"/>
          </p:nvPr>
        </p:nvSpPr>
        <p:spPr>
          <a:xfrm>
            <a:off x="443075" y="1064450"/>
            <a:ext cx="6337500" cy="1612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55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" type="subTitle"/>
          </p:nvPr>
        </p:nvSpPr>
        <p:spPr>
          <a:xfrm>
            <a:off x="442950" y="3074550"/>
            <a:ext cx="6337500" cy="8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pic>
        <p:nvPicPr>
          <p:cNvPr id="26" name="Google Shape;26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7211" y="8"/>
            <a:ext cx="2503563" cy="834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10"/>
          <p:cNvPicPr preferRelativeResize="0"/>
          <p:nvPr/>
        </p:nvPicPr>
        <p:blipFill rotWithShape="1">
          <a:blip r:embed="rId3">
            <a:alphaModFix/>
          </a:blip>
          <a:srcRect b="1549" l="0" r="0" t="1550"/>
          <a:stretch/>
        </p:blipFill>
        <p:spPr>
          <a:xfrm flipH="1">
            <a:off x="7079730" y="6350"/>
            <a:ext cx="2064264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sic Boxes">
  <p:cSld name="Basic Boxe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/>
          <p:nvPr/>
        </p:nvSpPr>
        <p:spPr>
          <a:xfrm>
            <a:off x="654225" y="1297000"/>
            <a:ext cx="2418300" cy="3105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2"/>
          <p:cNvSpPr/>
          <p:nvPr/>
        </p:nvSpPr>
        <p:spPr>
          <a:xfrm>
            <a:off x="3362900" y="1297000"/>
            <a:ext cx="2418300" cy="310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2"/>
          <p:cNvSpPr/>
          <p:nvPr/>
        </p:nvSpPr>
        <p:spPr>
          <a:xfrm>
            <a:off x="6071550" y="1297000"/>
            <a:ext cx="2418300" cy="3105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2"/>
          <p:cNvSpPr txBox="1"/>
          <p:nvPr>
            <p:ph idx="1" type="subTitle"/>
          </p:nvPr>
        </p:nvSpPr>
        <p:spPr>
          <a:xfrm>
            <a:off x="654251" y="2311525"/>
            <a:ext cx="2418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34" name="Google Shape;34;p12"/>
          <p:cNvSpPr txBox="1"/>
          <p:nvPr>
            <p:ph idx="2" type="subTitle"/>
          </p:nvPr>
        </p:nvSpPr>
        <p:spPr>
          <a:xfrm>
            <a:off x="3362905" y="2311525"/>
            <a:ext cx="2418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 sz="1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35" name="Google Shape;35;p12"/>
          <p:cNvSpPr txBox="1"/>
          <p:nvPr>
            <p:ph idx="3" type="subTitle"/>
          </p:nvPr>
        </p:nvSpPr>
        <p:spPr>
          <a:xfrm>
            <a:off x="6071572" y="2311525"/>
            <a:ext cx="2418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36" name="Google Shape;36;p12"/>
          <p:cNvSpPr txBox="1"/>
          <p:nvPr>
            <p:ph type="title"/>
          </p:nvPr>
        </p:nvSpPr>
        <p:spPr>
          <a:xfrm>
            <a:off x="191400" y="204875"/>
            <a:ext cx="87969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12"/>
          <p:cNvSpPr txBox="1"/>
          <p:nvPr/>
        </p:nvSpPr>
        <p:spPr>
          <a:xfrm>
            <a:off x="5041442" y="4854932"/>
            <a:ext cx="37224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81000" lvl="0" marL="4572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2026 Project Management Symposium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" name="Google Shape;3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983325" y="1"/>
            <a:ext cx="2160675" cy="720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412">
          <p15:clr>
            <a:srgbClr val="FA7B17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- No Graphic Option 1">
  <p:cSld name="TITLE_4_1_3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3b7447ffff5_0_57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2" name="Google Shape;42;g3b7447ffff5_0_57"/>
          <p:cNvSpPr txBox="1"/>
          <p:nvPr>
            <p:ph idx="1" type="body"/>
          </p:nvPr>
        </p:nvSpPr>
        <p:spPr>
          <a:xfrm>
            <a:off x="303275" y="1026150"/>
            <a:ext cx="8666100" cy="37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3" name="Google Shape;43;g3b7447ffff5_0_57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4" name="Google Shape;44;g3b7447ffff5_0_57"/>
          <p:cNvSpPr txBox="1"/>
          <p:nvPr/>
        </p:nvSpPr>
        <p:spPr>
          <a:xfrm>
            <a:off x="5041442" y="4854932"/>
            <a:ext cx="37224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81000" lvl="0" marL="4572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2026 Project Management Symposium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" name="Google Shape;45;g3b7447ffff5_0_5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983325" y="1"/>
            <a:ext cx="2160675" cy="720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5358">
          <p15:clr>
            <a:srgbClr val="FA7B17"/>
          </p15:clr>
        </p15:guide>
        <p15:guide id="2" pos="402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- No Graphic Option 2">
  <p:cSld name="Thank You_1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yellow and red circle with icons&#10;&#10;AI-generated content may be incorrect." id="47" name="Google Shape;47;g3b7447ffff5_0_6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866050" y="4197775"/>
            <a:ext cx="1287850" cy="95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g3b7447ffff5_0_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21" y="4376811"/>
            <a:ext cx="2386794" cy="79557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g3b7447ffff5_0_68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0" name="Google Shape;50;g3b7447ffff5_0_68"/>
          <p:cNvSpPr txBox="1"/>
          <p:nvPr>
            <p:ph idx="1" type="body"/>
          </p:nvPr>
        </p:nvSpPr>
        <p:spPr>
          <a:xfrm>
            <a:off x="303275" y="1026150"/>
            <a:ext cx="8568900" cy="33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1" name="Google Shape;51;g3b7447ffff5_0_68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 Comparison">
  <p:cSld name="TITLE_4_1_2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b7447ffff5_0_42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4" name="Google Shape;54;g3b7447ffff5_0_42"/>
          <p:cNvSpPr txBox="1"/>
          <p:nvPr>
            <p:ph idx="1" type="body"/>
          </p:nvPr>
        </p:nvSpPr>
        <p:spPr>
          <a:xfrm>
            <a:off x="303275" y="1026150"/>
            <a:ext cx="3935100" cy="3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5" name="Google Shape;55;g3b7447ffff5_0_42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6" name="Google Shape;56;g3b7447ffff5_0_42"/>
          <p:cNvSpPr txBox="1"/>
          <p:nvPr/>
        </p:nvSpPr>
        <p:spPr>
          <a:xfrm>
            <a:off x="5041442" y="4854932"/>
            <a:ext cx="37224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81000" lvl="0" marL="4572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2026 Project Management Symposium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g3b7447ffff5_0_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983325" y="1"/>
            <a:ext cx="2160675" cy="720224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g3b7447ffff5_0_42"/>
          <p:cNvSpPr txBox="1"/>
          <p:nvPr>
            <p:ph idx="2" type="body"/>
          </p:nvPr>
        </p:nvSpPr>
        <p:spPr>
          <a:xfrm>
            <a:off x="4572000" y="1026150"/>
            <a:ext cx="4361700" cy="3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358">
          <p15:clr>
            <a:srgbClr val="FA7B17"/>
          </p15:clr>
        </p15:guide>
        <p15:guide id="2" pos="402">
          <p15:clr>
            <a:srgbClr val="FA7B17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- Graphic Left">
  <p:cSld name="TITLE_4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b66431faef_1_43"/>
          <p:cNvSpPr txBox="1"/>
          <p:nvPr>
            <p:ph idx="1" type="body"/>
          </p:nvPr>
        </p:nvSpPr>
        <p:spPr>
          <a:xfrm>
            <a:off x="3735275" y="999650"/>
            <a:ext cx="5187300" cy="36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400">
                <a:solidFill>
                  <a:schemeClr val="dk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 sz="1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1" name="Google Shape;61;g3b66431faef_1_43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62" name="Google Shape;62;g3b66431faef_1_4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983325" y="1"/>
            <a:ext cx="2160675" cy="720224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g3b66431faef_1_43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4" name="Google Shape;64;g3b66431faef_1_43"/>
          <p:cNvSpPr txBox="1"/>
          <p:nvPr/>
        </p:nvSpPr>
        <p:spPr>
          <a:xfrm>
            <a:off x="5041442" y="4854932"/>
            <a:ext cx="37224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81000" lvl="0" marL="4572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2026 Project Management Symposium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5358">
          <p15:clr>
            <a:srgbClr val="FA7B17"/>
          </p15:clr>
        </p15:guide>
        <p15:guide id="2" pos="402">
          <p15:clr>
            <a:srgbClr val="FA7B17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761975" y="872836"/>
            <a:ext cx="7623000" cy="57496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761975" y="1719075"/>
            <a:ext cx="7623000" cy="25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>
    <mc:Choice Requires="p14">
      <p:transition spd="slow" p14:dur="1100">
        <p:push dir="r"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2880">
          <p15:clr>
            <a:srgbClr val="EA4335"/>
          </p15:clr>
        </p15:guide>
        <p15:guide id="2" pos="960">
          <p15:clr>
            <a:srgbClr val="EA4335"/>
          </p15:clr>
        </p15:guide>
        <p15:guide id="3" pos="1920">
          <p15:clr>
            <a:srgbClr val="EA4335"/>
          </p15:clr>
        </p15:guide>
        <p15:guide id="4" pos="3840">
          <p15:clr>
            <a:srgbClr val="EA4335"/>
          </p15:clr>
        </p15:guide>
        <p15:guide id="5" pos="4800">
          <p15:clr>
            <a:srgbClr val="EA4335"/>
          </p15:clr>
        </p15:guide>
        <p15:guide id="6" orient="horz" pos="541">
          <p15:clr>
            <a:srgbClr val="EA4335"/>
          </p15:clr>
        </p15:guide>
        <p15:guide id="7" orient="horz" pos="1083">
          <p15:clr>
            <a:srgbClr val="EA4335"/>
          </p15:clr>
        </p15:guide>
        <p15:guide id="8" orient="horz" pos="1624">
          <p15:clr>
            <a:srgbClr val="EA4335"/>
          </p15:clr>
        </p15:guide>
        <p15:guide id="9" orient="horz" pos="2166">
          <p15:clr>
            <a:srgbClr val="EA4335"/>
          </p15:clr>
        </p15:guide>
        <p15:guide id="10" orient="horz" pos="2707">
          <p15:clr>
            <a:srgbClr val="EA4335"/>
          </p15:clr>
        </p15:guide>
        <p15:guide id="11" pos="480">
          <p15:clr>
            <a:srgbClr val="EA4335"/>
          </p15:clr>
        </p15:guide>
        <p15:guide id="12" pos="1440">
          <p15:clr>
            <a:srgbClr val="EA4335"/>
          </p15:clr>
        </p15:guide>
        <p15:guide id="13" pos="2408">
          <p15:clr>
            <a:srgbClr val="EA4335"/>
          </p15:clr>
        </p15:guide>
        <p15:guide id="14" pos="4320">
          <p15:clr>
            <a:srgbClr val="EA4335"/>
          </p15:clr>
        </p15:guide>
        <p15:guide id="15" pos="3358">
          <p15:clr>
            <a:srgbClr val="EA4335"/>
          </p15:clr>
        </p15:guide>
        <p15:guide id="16" pos="5282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ebaim.org/resources/contrastchecker/" TargetMode="External"/><Relationship Id="rId4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Relationship Id="rId4" Type="http://schemas.openxmlformats.org/officeDocument/2006/relationships/image" Target="../media/image1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mailto:mfriday@umd.edu" TargetMode="External"/><Relationship Id="rId4" Type="http://schemas.openxmlformats.org/officeDocument/2006/relationships/hyperlink" Target="mailto:kfrankle@umd.ed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66431faef_1_88"/>
          <p:cNvSpPr txBox="1"/>
          <p:nvPr>
            <p:ph idx="1" type="subTitle"/>
          </p:nvPr>
        </p:nvSpPr>
        <p:spPr>
          <a:xfrm>
            <a:off x="2065350" y="3202375"/>
            <a:ext cx="6796200" cy="45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rPr lang="en-US"/>
              <a:t>Presenter Name(s)</a:t>
            </a:r>
            <a:endParaRPr/>
          </a:p>
        </p:txBody>
      </p:sp>
      <p:sp>
        <p:nvSpPr>
          <p:cNvPr id="70" name="Google Shape;70;g3b66431faef_1_88"/>
          <p:cNvSpPr txBox="1"/>
          <p:nvPr>
            <p:ph type="ctrTitle"/>
          </p:nvPr>
        </p:nvSpPr>
        <p:spPr>
          <a:xfrm>
            <a:off x="2065350" y="1188025"/>
            <a:ext cx="6796200" cy="1855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/>
              <a:t>Title of Symposium Presentation must go here and fit in the box</a:t>
            </a:r>
            <a:endParaRPr/>
          </a:p>
        </p:txBody>
      </p:sp>
      <p:sp>
        <p:nvSpPr>
          <p:cNvPr id="71" name="Google Shape;71;g3b66431faef_1_88"/>
          <p:cNvSpPr txBox="1"/>
          <p:nvPr>
            <p:ph idx="2" type="subTitle"/>
          </p:nvPr>
        </p:nvSpPr>
        <p:spPr>
          <a:xfrm>
            <a:off x="2065350" y="3657475"/>
            <a:ext cx="6796200" cy="3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Credentials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b66431faef_1_96"/>
          <p:cNvSpPr txBox="1"/>
          <p:nvPr>
            <p:ph idx="1" type="subTitle"/>
          </p:nvPr>
        </p:nvSpPr>
        <p:spPr>
          <a:xfrm>
            <a:off x="654251" y="2311525"/>
            <a:ext cx="2418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/>
              <a:t>Point #1: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/>
              <a:t>These are approved and acceptable color combos</a:t>
            </a:r>
            <a:endParaRPr b="1"/>
          </a:p>
        </p:txBody>
      </p:sp>
      <p:sp>
        <p:nvSpPr>
          <p:cNvPr id="142" name="Google Shape;142;g3b66431faef_1_96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43" name="Google Shape;143;g3b66431faef_1_96"/>
          <p:cNvSpPr txBox="1"/>
          <p:nvPr>
            <p:ph idx="2" type="subTitle"/>
          </p:nvPr>
        </p:nvSpPr>
        <p:spPr>
          <a:xfrm>
            <a:off x="3362905" y="2311525"/>
            <a:ext cx="2418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/>
              <a:t>Point #2: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/>
              <a:t>These are approved and acceptable color combos</a:t>
            </a:r>
            <a:endParaRPr/>
          </a:p>
        </p:txBody>
      </p:sp>
      <p:sp>
        <p:nvSpPr>
          <p:cNvPr id="144" name="Google Shape;144;g3b66431faef_1_96"/>
          <p:cNvSpPr txBox="1"/>
          <p:nvPr>
            <p:ph idx="3" type="subTitle"/>
          </p:nvPr>
        </p:nvSpPr>
        <p:spPr>
          <a:xfrm>
            <a:off x="6071572" y="2311525"/>
            <a:ext cx="2418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/>
              <a:t>Point #3: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/>
              <a:t>These are approved and acceptable color combos</a:t>
            </a:r>
            <a:endParaRPr/>
          </a:p>
        </p:txBody>
      </p:sp>
      <p:sp>
        <p:nvSpPr>
          <p:cNvPr id="145" name="Google Shape;145;g3b66431faef_1_96"/>
          <p:cNvSpPr txBox="1"/>
          <p:nvPr>
            <p:ph type="title"/>
          </p:nvPr>
        </p:nvSpPr>
        <p:spPr>
          <a:xfrm>
            <a:off x="191400" y="204875"/>
            <a:ext cx="87969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2800"/>
              <a:t>These are the approved colors </a:t>
            </a:r>
            <a:br>
              <a:rPr lang="en-US" sz="2800"/>
            </a:br>
            <a:endParaRPr sz="2800">
              <a:highlight>
                <a:srgbClr val="FFD200"/>
              </a:highligh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b66431faef_0_0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2900"/>
              <a:t>Color Guidelines For Branded Images </a:t>
            </a:r>
            <a:endParaRPr sz="2900"/>
          </a:p>
        </p:txBody>
      </p:sp>
      <p:sp>
        <p:nvSpPr>
          <p:cNvPr id="151" name="Google Shape;151;g3b66431faef_0_0"/>
          <p:cNvSpPr txBox="1"/>
          <p:nvPr>
            <p:ph idx="1" type="body"/>
          </p:nvPr>
        </p:nvSpPr>
        <p:spPr>
          <a:xfrm>
            <a:off x="303275" y="854399"/>
            <a:ext cx="3802500" cy="3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US" sz="1600"/>
              <a:t>There needs to be Contrast between colors in your images.</a:t>
            </a:r>
            <a:br>
              <a:rPr lang="en-US" sz="1600"/>
            </a:b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US" sz="1600"/>
              <a:t>Anything other than the approved color combo</a:t>
            </a:r>
            <a:r>
              <a:rPr i="1" lang="en-US" sz="1600" u="sng"/>
              <a:t> </a:t>
            </a:r>
            <a:r>
              <a:rPr b="1" i="1" lang="en-US" sz="1600" u="sng"/>
              <a:t>will need to be run through this test</a:t>
            </a:r>
            <a:r>
              <a:rPr i="1" lang="en-US" sz="1600" u="sng"/>
              <a:t>.</a:t>
            </a:r>
            <a:br>
              <a:rPr i="1" lang="en-US" sz="1600" u="sng"/>
            </a:br>
            <a:endParaRPr i="1" sz="1600" u="sng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US" sz="1600"/>
              <a:t>You can test image Contrast here&gt;</a:t>
            </a:r>
            <a:r>
              <a:rPr lang="en-US" sz="1600">
                <a:highlight>
                  <a:schemeClr val="accent4"/>
                </a:highlight>
              </a:rPr>
              <a:t> </a:t>
            </a:r>
            <a:br>
              <a:rPr lang="en-US" sz="1600">
                <a:highlight>
                  <a:schemeClr val="accent4"/>
                </a:highlight>
              </a:rPr>
            </a:br>
            <a:r>
              <a:rPr lang="en-US" sz="1600" u="sng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https://webaim.org/resources/contrastchecker/</a:t>
            </a:r>
            <a:br>
              <a:rPr lang="en-US" sz="1600"/>
            </a:br>
            <a:endParaRPr sz="16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1" lang="en-US" sz="1600"/>
              <a:t>You must have the “Normal Text” </a:t>
            </a:r>
            <a:r>
              <a:rPr b="1" lang="en-US" sz="1700"/>
              <a:t>Pass</a:t>
            </a:r>
            <a:endParaRPr b="1" sz="17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17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52" name="Google Shape;152;g3b66431faef_0_0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53" name="Google Shape;153;g3b66431faef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10575" y="701625"/>
            <a:ext cx="4520788" cy="4092401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b66431faef_1_12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/>
              <a:t>Guidelines for Images</a:t>
            </a:r>
            <a:endParaRPr/>
          </a:p>
        </p:txBody>
      </p:sp>
      <p:sp>
        <p:nvSpPr>
          <p:cNvPr id="159" name="Google Shape;159;g3b66431faef_1_12"/>
          <p:cNvSpPr txBox="1"/>
          <p:nvPr>
            <p:ph idx="1" type="body"/>
          </p:nvPr>
        </p:nvSpPr>
        <p:spPr>
          <a:xfrm>
            <a:off x="303275" y="1026150"/>
            <a:ext cx="5241300" cy="3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Blurry images will not be accepted.</a:t>
            </a:r>
            <a:endParaRPr sz="2100"/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You will need to recreate them.</a:t>
            </a:r>
            <a:br>
              <a:rPr lang="en-US" sz="2100"/>
            </a:br>
            <a:endParaRPr b="1" sz="2100">
              <a:solidFill>
                <a:srgbClr val="E21833"/>
              </a:solidFill>
            </a:endParaRPr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A minimum of 1 visual a slide is highly recommended.</a:t>
            </a:r>
            <a:endParaRPr sz="21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1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i="1" lang="en-US" sz="2100"/>
              <a:t>**Exceptions do apply**</a:t>
            </a:r>
            <a:endParaRPr i="1" sz="2100"/>
          </a:p>
        </p:txBody>
      </p:sp>
      <p:sp>
        <p:nvSpPr>
          <p:cNvPr id="160" name="Google Shape;160;g3b66431faef_1_12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>
                <a:solidFill>
                  <a:schemeClr val="dk2"/>
                </a:solidFill>
              </a:rPr>
              <a:t>‹#›</a:t>
            </a:fld>
            <a:endParaRPr>
              <a:solidFill>
                <a:schemeClr val="dk2"/>
              </a:solidFill>
            </a:endParaRPr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61" name="Google Shape;161;g3b66431faef_1_12"/>
          <p:cNvPicPr preferRelativeResize="0"/>
          <p:nvPr/>
        </p:nvPicPr>
        <p:blipFill rotWithShape="1">
          <a:blip r:embed="rId3">
            <a:alphaModFix/>
          </a:blip>
          <a:srcRect b="0" l="61769" r="0" t="0"/>
          <a:stretch/>
        </p:blipFill>
        <p:spPr>
          <a:xfrm>
            <a:off x="5244900" y="672788"/>
            <a:ext cx="2971025" cy="2692475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g3b66431faef_1_12"/>
          <p:cNvSpPr txBox="1"/>
          <p:nvPr/>
        </p:nvSpPr>
        <p:spPr>
          <a:xfrm>
            <a:off x="8073600" y="957425"/>
            <a:ext cx="1070400" cy="18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&lt;&lt;&lt; This image is Blurry and would not be accepted</a:t>
            </a:r>
            <a:endParaRPr b="1" i="0" sz="15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g3b66431faef_1_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28075" y="3000988"/>
            <a:ext cx="4210050" cy="2066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b66431faef_1_125"/>
          <p:cNvSpPr txBox="1"/>
          <p:nvPr>
            <p:ph idx="1" type="subTitle"/>
          </p:nvPr>
        </p:nvSpPr>
        <p:spPr>
          <a:xfrm>
            <a:off x="404525" y="3438525"/>
            <a:ext cx="6337500" cy="13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i="1" lang="en-US" u="sng">
                <a:solidFill>
                  <a:srgbClr val="E42524"/>
                </a:solidFill>
              </a:rPr>
              <a:t>Copy next slide into your presentation.</a:t>
            </a:r>
            <a:endParaRPr b="1" i="1" u="sng">
              <a:solidFill>
                <a:srgbClr val="E42524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Use at end</a:t>
            </a:r>
            <a:endParaRPr/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References added after</a:t>
            </a:r>
            <a:endParaRPr/>
          </a:p>
        </p:txBody>
      </p:sp>
      <p:sp>
        <p:nvSpPr>
          <p:cNvPr id="169" name="Google Shape;169;g3b66431faef_1_125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>
                <a:solidFill>
                  <a:schemeClr val="dk2"/>
                </a:solidFill>
              </a:rPr>
              <a:t>‹#›</a:t>
            </a:fld>
            <a:endParaRPr>
              <a:solidFill>
                <a:schemeClr val="dk2"/>
              </a:solidFill>
            </a:endParaRPr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70" name="Google Shape;170;g3b66431faef_1_125"/>
          <p:cNvSpPr txBox="1"/>
          <p:nvPr>
            <p:ph type="ctrTitle"/>
          </p:nvPr>
        </p:nvSpPr>
        <p:spPr>
          <a:xfrm>
            <a:off x="443075" y="1064450"/>
            <a:ext cx="6337500" cy="1612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-US" sz="3400"/>
              <a:t>Everyone </a:t>
            </a:r>
            <a:r>
              <a:rPr lang="en-US" sz="3400" u="sng">
                <a:solidFill>
                  <a:srgbClr val="E42524"/>
                </a:solidFill>
              </a:rPr>
              <a:t>MUST</a:t>
            </a:r>
            <a:r>
              <a:rPr lang="en-US" sz="3400"/>
              <a:t> use the Questions and Evaluation Template Slide on Next Page</a:t>
            </a:r>
            <a:endParaRPr sz="5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b7447ffff5_0_5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>
                <a:solidFill>
                  <a:schemeClr val="dk2"/>
                </a:solidFill>
              </a:rPr>
              <a:t>‹#›</a:t>
            </a:fld>
            <a:endParaRPr>
              <a:solidFill>
                <a:schemeClr val="dk2"/>
              </a:solidFill>
            </a:endParaRPr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76" name="Google Shape;176;g3b7447ffff5_0_5"/>
          <p:cNvSpPr txBox="1"/>
          <p:nvPr>
            <p:ph type="ctrTitle"/>
          </p:nvPr>
        </p:nvSpPr>
        <p:spPr>
          <a:xfrm>
            <a:off x="186900" y="761949"/>
            <a:ext cx="6858900" cy="676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-US" sz="4400"/>
              <a:t>Questions &amp; Evaluation</a:t>
            </a:r>
            <a:endParaRPr sz="4400"/>
          </a:p>
        </p:txBody>
      </p:sp>
      <p:sp>
        <p:nvSpPr>
          <p:cNvPr id="177" name="Google Shape;177;g3b7447ffff5_0_5"/>
          <p:cNvSpPr/>
          <p:nvPr/>
        </p:nvSpPr>
        <p:spPr>
          <a:xfrm>
            <a:off x="186900" y="2160352"/>
            <a:ext cx="2755800" cy="2545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QR CODE </a:t>
            </a:r>
            <a:b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400" u="none" cap="none" strike="noStrike">
                <a:solidFill>
                  <a:srgbClr val="E42524"/>
                </a:solidFill>
                <a:latin typeface="Arial"/>
                <a:ea typeface="Arial"/>
                <a:cs typeface="Arial"/>
                <a:sym typeface="Arial"/>
              </a:rPr>
              <a:t>UMD Staff to INSERT</a:t>
            </a:r>
            <a:r>
              <a:rPr b="0" i="0" lang="en-US" sz="1400" u="none" cap="none" strike="noStrike">
                <a:solidFill>
                  <a:srgbClr val="E4252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E4252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g3b7447ffff5_0_5"/>
          <p:cNvSpPr/>
          <p:nvPr/>
        </p:nvSpPr>
        <p:spPr>
          <a:xfrm>
            <a:off x="3352850" y="2160275"/>
            <a:ext cx="3693000" cy="2545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Insert your contact info here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Name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Email (If you want)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LinkedIn (If you want)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Websites (If you want)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g3b7447ffff5_0_5"/>
          <p:cNvSpPr txBox="1"/>
          <p:nvPr/>
        </p:nvSpPr>
        <p:spPr>
          <a:xfrm>
            <a:off x="186900" y="1719277"/>
            <a:ext cx="2755800" cy="36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Evaluate Session:</a:t>
            </a:r>
            <a:endParaRPr b="1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g3b7447ffff5_0_5"/>
          <p:cNvSpPr txBox="1"/>
          <p:nvPr/>
        </p:nvSpPr>
        <p:spPr>
          <a:xfrm>
            <a:off x="3352825" y="1719275"/>
            <a:ext cx="3693000" cy="36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Contact Information:</a:t>
            </a:r>
            <a:endParaRPr b="1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b66431faef_1_132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186" name="Google Shape;186;g3b66431faef_1_132"/>
          <p:cNvSpPr txBox="1"/>
          <p:nvPr>
            <p:ph idx="1" type="body"/>
          </p:nvPr>
        </p:nvSpPr>
        <p:spPr>
          <a:xfrm>
            <a:off x="191400" y="1159700"/>
            <a:ext cx="8899800" cy="357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Insert references here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This slide </a:t>
            </a:r>
            <a:r>
              <a:rPr b="1" lang="en-US">
                <a:solidFill>
                  <a:srgbClr val="E21833"/>
                </a:solidFill>
              </a:rPr>
              <a:t>must be the last slide of your Presentation </a:t>
            </a:r>
            <a:r>
              <a:rPr lang="en-US"/>
              <a:t>(if applicable).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87" name="Google Shape;187;g3b66431faef_1_132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"/>
          <p:cNvSpPr txBox="1"/>
          <p:nvPr>
            <p:ph idx="4294967295"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Reminders</a:t>
            </a:r>
            <a:endParaRPr/>
          </a:p>
        </p:txBody>
      </p:sp>
      <p:sp>
        <p:nvSpPr>
          <p:cNvPr id="193" name="Google Shape;193;p4"/>
          <p:cNvSpPr txBox="1"/>
          <p:nvPr>
            <p:ph idx="1" type="subTitle"/>
          </p:nvPr>
        </p:nvSpPr>
        <p:spPr>
          <a:xfrm>
            <a:off x="654251" y="2311525"/>
            <a:ext cx="2418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2100"/>
              <a:t>Practice your presentation!</a:t>
            </a:r>
            <a:endParaRPr b="1" sz="2100"/>
          </a:p>
        </p:txBody>
      </p:sp>
      <p:sp>
        <p:nvSpPr>
          <p:cNvPr id="194" name="Google Shape;194;p4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95" name="Google Shape;195;p4"/>
          <p:cNvSpPr txBox="1"/>
          <p:nvPr>
            <p:ph idx="2" type="subTitle"/>
          </p:nvPr>
        </p:nvSpPr>
        <p:spPr>
          <a:xfrm>
            <a:off x="3362905" y="2311525"/>
            <a:ext cx="2418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2100"/>
              <a:t>Your Presentation needs to be around 30 Minutes </a:t>
            </a:r>
            <a:endParaRPr b="1" sz="2100"/>
          </a:p>
        </p:txBody>
      </p:sp>
      <p:sp>
        <p:nvSpPr>
          <p:cNvPr id="196" name="Google Shape;196;p4"/>
          <p:cNvSpPr txBox="1"/>
          <p:nvPr>
            <p:ph idx="3" type="subTitle"/>
          </p:nvPr>
        </p:nvSpPr>
        <p:spPr>
          <a:xfrm>
            <a:off x="6071572" y="2311525"/>
            <a:ext cx="2418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100"/>
              <a:t>PLUS </a:t>
            </a:r>
            <a:r>
              <a:rPr b="1" lang="en-US" sz="2100"/>
              <a:t>10 minutes for Q&amp;A</a:t>
            </a:r>
            <a:endParaRPr b="1" sz="21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6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Questions? </a:t>
            </a:r>
            <a:endParaRPr/>
          </a:p>
        </p:txBody>
      </p:sp>
      <p:sp>
        <p:nvSpPr>
          <p:cNvPr id="202" name="Google Shape;202;p6"/>
          <p:cNvSpPr txBox="1"/>
          <p:nvPr>
            <p:ph idx="1" type="body"/>
          </p:nvPr>
        </p:nvSpPr>
        <p:spPr>
          <a:xfrm>
            <a:off x="303275" y="1026150"/>
            <a:ext cx="5241300" cy="3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Email:</a:t>
            </a:r>
            <a:br>
              <a:rPr lang="en-US"/>
            </a:br>
            <a:r>
              <a:rPr lang="en-US"/>
              <a:t>Madeline Friday</a:t>
            </a:r>
            <a:endParaRPr/>
          </a:p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 u="sng">
                <a:solidFill>
                  <a:schemeClr val="hlink"/>
                </a:solidFill>
                <a:hlinkClick r:id="rId3"/>
              </a:rPr>
              <a:t>mfriday@umd.edu</a:t>
            </a:r>
            <a:endParaRPr b="1"/>
          </a:p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CC:  Kathleen Frankle</a:t>
            </a:r>
            <a:endParaRPr/>
          </a:p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 u="sng">
                <a:solidFill>
                  <a:schemeClr val="hlink"/>
                </a:solidFill>
                <a:hlinkClick r:id="rId4"/>
              </a:rPr>
              <a:t>kfrankle@umd.edu</a:t>
            </a:r>
            <a:endParaRPr b="1"/>
          </a:p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301.405.8271</a:t>
            </a:r>
            <a:endParaRPr/>
          </a:p>
        </p:txBody>
      </p:sp>
      <p:sp>
        <p:nvSpPr>
          <p:cNvPr id="203" name="Google Shape;203;p6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0"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Required to Use this Template</a:t>
            </a:r>
            <a:endParaRPr/>
          </a:p>
        </p:txBody>
      </p:sp>
      <p:sp>
        <p:nvSpPr>
          <p:cNvPr id="77" name="Google Shape;77;p2"/>
          <p:cNvSpPr txBox="1"/>
          <p:nvPr>
            <p:ph idx="1" type="body"/>
          </p:nvPr>
        </p:nvSpPr>
        <p:spPr>
          <a:xfrm>
            <a:off x="303275" y="1284900"/>
            <a:ext cx="4629900" cy="365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-US" sz="2000"/>
              <a:t>All speakers </a:t>
            </a:r>
            <a:r>
              <a:rPr b="1" lang="en-US" sz="2000" u="sng">
                <a:solidFill>
                  <a:srgbClr val="E21833"/>
                </a:solidFill>
              </a:rPr>
              <a:t>MUST</a:t>
            </a:r>
            <a:r>
              <a:rPr lang="en-US" sz="2000"/>
              <a:t> use the Title page (slide 1) and the Questions and Evaluation page (slide 13).</a:t>
            </a:r>
            <a:endParaRPr sz="2000"/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-US" sz="2000"/>
              <a:t>It is </a:t>
            </a:r>
            <a:r>
              <a:rPr b="1" lang="en-US" sz="2000" u="sng">
                <a:solidFill>
                  <a:srgbClr val="E21833"/>
                </a:solidFill>
              </a:rPr>
              <a:t>RECOMMENDED</a:t>
            </a:r>
            <a:r>
              <a:rPr lang="en-US" sz="2000"/>
              <a:t> that you use this entire PowerPoint template theme for your PM Symposium presentation.</a:t>
            </a:r>
            <a:endParaRPr sz="2000"/>
          </a:p>
          <a:p>
            <a:pPr indent="-228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78" name="Google Shape;78;p2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descr="Requirement - Free of Charge Creative Commons Office worker ..." id="79" name="Google Shape;7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0813" y="1473000"/>
            <a:ext cx="3294623" cy="21974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 txBox="1"/>
          <p:nvPr>
            <p:ph type="ctrTitle"/>
          </p:nvPr>
        </p:nvSpPr>
        <p:spPr>
          <a:xfrm>
            <a:off x="443075" y="1064450"/>
            <a:ext cx="6337500" cy="1612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-US"/>
              <a:t>Dos and Don’t</a:t>
            </a:r>
            <a:endParaRPr/>
          </a:p>
        </p:txBody>
      </p:sp>
      <p:sp>
        <p:nvSpPr>
          <p:cNvPr id="85" name="Google Shape;85;p3"/>
          <p:cNvSpPr txBox="1"/>
          <p:nvPr>
            <p:ph idx="1" type="subTitle"/>
          </p:nvPr>
        </p:nvSpPr>
        <p:spPr>
          <a:xfrm>
            <a:off x="442950" y="3074550"/>
            <a:ext cx="6337500" cy="8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Presentation Best Practices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86" name="Google Shape;86;p3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7447ffff5_0_16"/>
          <p:cNvSpPr txBox="1"/>
          <p:nvPr>
            <p:ph type="ctrTitle"/>
          </p:nvPr>
        </p:nvSpPr>
        <p:spPr>
          <a:xfrm>
            <a:off x="443075" y="1064450"/>
            <a:ext cx="6337500" cy="1612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-US" sz="4900">
                <a:solidFill>
                  <a:schemeClr val="accent1"/>
                </a:solidFill>
              </a:rPr>
              <a:t>DO NOT</a:t>
            </a:r>
            <a:r>
              <a:rPr lang="en-US" sz="4900"/>
              <a:t> CREATE IN GOOGLE SLIDES</a:t>
            </a:r>
            <a:endParaRPr sz="4900"/>
          </a:p>
        </p:txBody>
      </p:sp>
      <p:sp>
        <p:nvSpPr>
          <p:cNvPr id="92" name="Google Shape;92;g3b7447ffff5_0_16"/>
          <p:cNvSpPr txBox="1"/>
          <p:nvPr>
            <p:ph idx="1" type="subTitle"/>
          </p:nvPr>
        </p:nvSpPr>
        <p:spPr>
          <a:xfrm>
            <a:off x="478000" y="3374675"/>
            <a:ext cx="6741000" cy="8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800"/>
              <a:t>ONLY</a:t>
            </a:r>
            <a:r>
              <a:rPr lang="en-US" sz="2800"/>
              <a:t> the </a:t>
            </a:r>
            <a:r>
              <a:rPr b="1" lang="en-US" sz="2800">
                <a:solidFill>
                  <a:schemeClr val="accent1"/>
                </a:solidFill>
              </a:rPr>
              <a:t>downloaded .pptx</a:t>
            </a:r>
            <a:r>
              <a:rPr lang="en-US" sz="2800"/>
              <a:t> provided</a:t>
            </a:r>
            <a:endParaRPr sz="2500"/>
          </a:p>
        </p:txBody>
      </p:sp>
      <p:sp>
        <p:nvSpPr>
          <p:cNvPr id="93" name="Google Shape;93;g3b7447ffff5_0_16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b66431faef_1_0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/>
              <a:t>Guidelines for Fonts and Sizes</a:t>
            </a:r>
            <a:endParaRPr/>
          </a:p>
        </p:txBody>
      </p:sp>
      <p:sp>
        <p:nvSpPr>
          <p:cNvPr id="99" name="Google Shape;99;g3b66431faef_1_0"/>
          <p:cNvSpPr txBox="1"/>
          <p:nvPr>
            <p:ph idx="1" type="body"/>
          </p:nvPr>
        </p:nvSpPr>
        <p:spPr>
          <a:xfrm>
            <a:off x="303275" y="1026150"/>
            <a:ext cx="6768300" cy="3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/>
              <a:t>Required </a:t>
            </a:r>
            <a:r>
              <a:rPr lang="en-US">
                <a:solidFill>
                  <a:schemeClr val="dk1"/>
                </a:solidFill>
              </a:rPr>
              <a:t>Font to</a:t>
            </a:r>
            <a:r>
              <a:rPr lang="en-US"/>
              <a:t> </a:t>
            </a:r>
            <a:r>
              <a:rPr lang="en-US">
                <a:solidFill>
                  <a:schemeClr val="dk1"/>
                </a:solidFill>
              </a:rPr>
              <a:t>use :</a:t>
            </a:r>
            <a:r>
              <a:rPr lang="en-US">
                <a:solidFill>
                  <a:schemeClr val="accent1"/>
                </a:solidFill>
              </a:rPr>
              <a:t> </a:t>
            </a:r>
            <a:r>
              <a:rPr b="1" lang="en-US">
                <a:solidFill>
                  <a:srgbClr val="E42524"/>
                </a:solidFill>
              </a:rPr>
              <a:t>ARIAL</a:t>
            </a:r>
            <a:r>
              <a:rPr lang="en-US">
                <a:solidFill>
                  <a:srgbClr val="E42524"/>
                </a:solidFill>
              </a:rPr>
              <a:t> </a:t>
            </a:r>
            <a:br>
              <a:rPr lang="en-US">
                <a:solidFill>
                  <a:srgbClr val="E42524"/>
                </a:solidFill>
              </a:rPr>
            </a:br>
            <a:endParaRPr i="1" sz="1400">
              <a:solidFill>
                <a:srgbClr val="E42524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>
                <a:solidFill>
                  <a:schemeClr val="dk1"/>
                </a:solidFill>
              </a:rPr>
              <a:t>Font size Minimum: </a:t>
            </a:r>
            <a:r>
              <a:rPr b="1" lang="en-US">
                <a:solidFill>
                  <a:srgbClr val="E42524"/>
                </a:solidFill>
              </a:rPr>
              <a:t>14pt</a:t>
            </a:r>
            <a:r>
              <a:rPr lang="en-US">
                <a:solidFill>
                  <a:schemeClr val="dk1"/>
                </a:solidFill>
              </a:rPr>
              <a:t> </a:t>
            </a:r>
            <a:r>
              <a:rPr b="1" i="1" lang="en-US" sz="1400">
                <a:solidFill>
                  <a:schemeClr val="dk1"/>
                </a:solidFill>
              </a:rPr>
              <a:t>(Nothing Smaller - Example 14pt)</a:t>
            </a:r>
            <a:endParaRPr b="1" i="1" sz="1400">
              <a:solidFill>
                <a:schemeClr val="dk1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-US" sz="1600">
                <a:solidFill>
                  <a:schemeClr val="dk1"/>
                </a:solidFill>
              </a:rPr>
              <a:t>This font size also applies to the images, charts, or graphs used.</a:t>
            </a:r>
            <a:endParaRPr sz="1600">
              <a:solidFill>
                <a:schemeClr val="dk1"/>
              </a:solidFill>
            </a:endParaRPr>
          </a:p>
          <a:p>
            <a:pPr indent="-3302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</a:pPr>
            <a:r>
              <a:rPr lang="en-US">
                <a:solidFill>
                  <a:schemeClr val="dk1"/>
                </a:solidFill>
              </a:rPr>
              <a:t>If the font is small in a visual,</a:t>
            </a:r>
            <a:r>
              <a:rPr lang="en-US"/>
              <a:t> </a:t>
            </a:r>
            <a:r>
              <a:rPr i="1" lang="en-US" u="sng"/>
              <a:t>See next slide for Tips</a:t>
            </a:r>
            <a:br>
              <a:rPr b="1" i="1" lang="en-US" u="sng">
                <a:solidFill>
                  <a:srgbClr val="E42524"/>
                </a:solidFill>
                <a:highlight>
                  <a:srgbClr val="FFD200"/>
                </a:highlight>
              </a:rPr>
            </a:br>
            <a:endParaRPr b="1" i="1" u="sng">
              <a:solidFill>
                <a:srgbClr val="E42524"/>
              </a:solidFill>
              <a:highlight>
                <a:srgbClr val="FFD200"/>
              </a:highlight>
            </a:endParaRPr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Try to stick to a Max of </a:t>
            </a:r>
            <a:r>
              <a:rPr b="1" lang="en-US" sz="2300">
                <a:solidFill>
                  <a:srgbClr val="E42524"/>
                </a:solidFill>
              </a:rPr>
              <a:t>4 bullet points</a:t>
            </a:r>
            <a:r>
              <a:rPr lang="en-US" sz="2300"/>
              <a:t> per slide.</a:t>
            </a:r>
            <a:endParaRPr sz="2300"/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US" sz="1700"/>
              <a:t>Too much text on a slide disengages the audience</a:t>
            </a:r>
            <a:br>
              <a:rPr lang="en-US" sz="1700"/>
            </a:br>
            <a:endParaRPr sz="1700"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en-US" sz="2300">
                <a:solidFill>
                  <a:srgbClr val="E42524"/>
                </a:solidFill>
              </a:rPr>
              <a:t>ONLY</a:t>
            </a:r>
            <a:r>
              <a:rPr lang="en-US" sz="2300"/>
              <a:t> Use Template Bullet Points </a:t>
            </a:r>
            <a:endParaRPr sz="23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00" name="Google Shape;100;g3b66431faef_1_0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92abdcc191_0_2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/>
              <a:t>Company Branding</a:t>
            </a:r>
            <a:endParaRPr/>
          </a:p>
        </p:txBody>
      </p:sp>
      <p:sp>
        <p:nvSpPr>
          <p:cNvPr id="106" name="Google Shape;106;g392abdcc191_0_2"/>
          <p:cNvSpPr txBox="1"/>
          <p:nvPr>
            <p:ph idx="1" type="body"/>
          </p:nvPr>
        </p:nvSpPr>
        <p:spPr>
          <a:xfrm>
            <a:off x="303275" y="1026150"/>
            <a:ext cx="8548200" cy="26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300"/>
              <a:t>Company Brands can only be used in speaker </a:t>
            </a:r>
            <a:r>
              <a:rPr i="1" lang="en-US" sz="2300"/>
              <a:t>“About Me”</a:t>
            </a:r>
            <a:r>
              <a:rPr lang="en-US" sz="2300"/>
              <a:t> pages and the ending </a:t>
            </a:r>
            <a:r>
              <a:rPr i="1" lang="en-US" sz="2300"/>
              <a:t>“Contact Information”</a:t>
            </a:r>
            <a:r>
              <a:rPr lang="en-US" sz="2300"/>
              <a:t> section </a:t>
            </a:r>
            <a:br>
              <a:rPr lang="en-US" sz="2300"/>
            </a:br>
            <a:endParaRPr sz="2300"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Any branded slide decks will be sent back to be redone in the approved Symposium template</a:t>
            </a:r>
            <a:endParaRPr sz="23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07" name="Google Shape;107;g392abdcc191_0_2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b66431faef_1_142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/>
              <a:t>Small Graphic Example</a:t>
            </a:r>
            <a:endParaRPr/>
          </a:p>
        </p:txBody>
      </p:sp>
      <p:sp>
        <p:nvSpPr>
          <p:cNvPr id="113" name="Google Shape;113;g3b66431faef_1_142"/>
          <p:cNvSpPr txBox="1"/>
          <p:nvPr>
            <p:ph idx="1" type="body"/>
          </p:nvPr>
        </p:nvSpPr>
        <p:spPr>
          <a:xfrm>
            <a:off x="303275" y="1026150"/>
            <a:ext cx="3684900" cy="3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We recommend you show the image then zoom in or outline the part you want to talk about.</a:t>
            </a:r>
            <a:br>
              <a:rPr lang="en-US" sz="2200"/>
            </a:b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Option 2 - pull out the text so the attendees can also read it.</a:t>
            </a:r>
            <a:endParaRPr sz="22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 i="1" sz="2200" u="sng">
              <a:solidFill>
                <a:srgbClr val="E42524"/>
              </a:solidFill>
              <a:highlight>
                <a:srgbClr val="FFD200"/>
              </a:highlight>
            </a:endParaRPr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b="1" lang="en-US" sz="2200"/>
              <a:t>See Next Slide for edits</a:t>
            </a:r>
            <a:br>
              <a:rPr b="1" lang="en-US" sz="2200"/>
            </a:br>
            <a:endParaRPr sz="2200"/>
          </a:p>
        </p:txBody>
      </p:sp>
      <p:sp>
        <p:nvSpPr>
          <p:cNvPr id="114" name="Google Shape;114;g3b66431faef_1_142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15" name="Google Shape;115;g3b66431faef_1_142"/>
          <p:cNvPicPr preferRelativeResize="0"/>
          <p:nvPr/>
        </p:nvPicPr>
        <p:blipFill rotWithShape="1">
          <a:blip r:embed="rId3">
            <a:alphaModFix/>
          </a:blip>
          <a:srcRect b="0" l="0" r="0" t="12823"/>
          <a:stretch/>
        </p:blipFill>
        <p:spPr>
          <a:xfrm>
            <a:off x="4572000" y="1791600"/>
            <a:ext cx="4393775" cy="189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g3b66431faef_1_142"/>
          <p:cNvSpPr txBox="1"/>
          <p:nvPr/>
        </p:nvSpPr>
        <p:spPr>
          <a:xfrm>
            <a:off x="4765675" y="3688800"/>
            <a:ext cx="3619500" cy="10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^ This chart is not able to be read by attendees</a:t>
            </a:r>
            <a:endParaRPr b="1" i="1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66431faef_1_158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22" name="Google Shape;122;g3b66431faef_1_158"/>
          <p:cNvPicPr preferRelativeResize="0"/>
          <p:nvPr/>
        </p:nvPicPr>
        <p:blipFill rotWithShape="1">
          <a:blip r:embed="rId3">
            <a:alphaModFix/>
          </a:blip>
          <a:srcRect b="0" l="0" r="0" t="12823"/>
          <a:stretch/>
        </p:blipFill>
        <p:spPr>
          <a:xfrm>
            <a:off x="237400" y="1955437"/>
            <a:ext cx="6334126" cy="27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g3b66431faef_1_158"/>
          <p:cNvSpPr/>
          <p:nvPr/>
        </p:nvSpPr>
        <p:spPr>
          <a:xfrm>
            <a:off x="2582200" y="2357225"/>
            <a:ext cx="402600" cy="1310700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g3b66431faef_1_158"/>
          <p:cNvSpPr txBox="1"/>
          <p:nvPr/>
        </p:nvSpPr>
        <p:spPr>
          <a:xfrm>
            <a:off x="6478675" y="1418788"/>
            <a:ext cx="2544000" cy="13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Completed Tasks</a:t>
            </a:r>
            <a:endParaRPr b="0" i="0" sz="1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Remaining Effort</a:t>
            </a:r>
            <a:endParaRPr b="0" i="0" sz="1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Ideal Burndown</a:t>
            </a:r>
            <a:endParaRPr b="0" i="0" sz="1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Remaining Tasks</a:t>
            </a:r>
            <a:endParaRPr b="0" i="0" sz="1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g3b66431faef_1_158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/>
              <a:t>Tips for Small Texted Figures</a:t>
            </a:r>
            <a:endParaRPr/>
          </a:p>
        </p:txBody>
      </p:sp>
      <p:sp>
        <p:nvSpPr>
          <p:cNvPr id="126" name="Google Shape;126;g3b66431faef_1_158"/>
          <p:cNvSpPr txBox="1"/>
          <p:nvPr>
            <p:ph idx="1" type="body"/>
          </p:nvPr>
        </p:nvSpPr>
        <p:spPr>
          <a:xfrm>
            <a:off x="303275" y="1026150"/>
            <a:ext cx="6268200" cy="9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Rewrite Small Text Larger for Learners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Box part of chart you are talking about.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27" name="Google Shape;127;g3b66431faef_1_158"/>
          <p:cNvSpPr/>
          <p:nvPr/>
        </p:nvSpPr>
        <p:spPr>
          <a:xfrm rot="-1840229">
            <a:off x="6314268" y="2856416"/>
            <a:ext cx="773966" cy="24788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g3b66431faef_1_158"/>
          <p:cNvSpPr txBox="1"/>
          <p:nvPr/>
        </p:nvSpPr>
        <p:spPr>
          <a:xfrm>
            <a:off x="5251375" y="3731450"/>
            <a:ext cx="3864300" cy="10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b="1" i="1" lang="en-US" sz="1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1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Note colors in the chart would not pass the approved color contrast test.</a:t>
            </a:r>
            <a:endParaRPr b="1" i="1" sz="1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1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1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See Next Slide for more</a:t>
            </a:r>
            <a:endParaRPr b="1" i="1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9" name="Google Shape;129;g3b66431faef_1_15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8677" y="1479113"/>
            <a:ext cx="495854" cy="119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b66431faef_1_18"/>
          <p:cNvSpPr txBox="1"/>
          <p:nvPr>
            <p:ph type="title"/>
          </p:nvPr>
        </p:nvSpPr>
        <p:spPr>
          <a:xfrm>
            <a:off x="191400" y="204875"/>
            <a:ext cx="68802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/>
              <a:t>Color Guidelines </a:t>
            </a:r>
            <a:endParaRPr/>
          </a:p>
        </p:txBody>
      </p:sp>
      <p:sp>
        <p:nvSpPr>
          <p:cNvPr id="135" name="Google Shape;135;g3b66431faef_1_18"/>
          <p:cNvSpPr txBox="1"/>
          <p:nvPr>
            <p:ph idx="1" type="body"/>
          </p:nvPr>
        </p:nvSpPr>
        <p:spPr>
          <a:xfrm>
            <a:off x="303275" y="1026150"/>
            <a:ext cx="7367100" cy="39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US" sz="1600"/>
              <a:t>Font Colors:</a:t>
            </a:r>
            <a:r>
              <a:rPr lang="en-US" sz="1600"/>
              <a:t> Only use Black (#000000) or </a:t>
            </a:r>
            <a:r>
              <a:rPr b="1" lang="en-US" sz="1600">
                <a:solidFill>
                  <a:srgbClr val="E21833"/>
                </a:solidFill>
              </a:rPr>
              <a:t>Red - BOLDED</a:t>
            </a:r>
            <a:r>
              <a:rPr lang="en-US" sz="1600"/>
              <a:t> </a:t>
            </a:r>
            <a:r>
              <a:rPr b="1" lang="en-US" sz="1600"/>
              <a:t>(</a:t>
            </a:r>
            <a:r>
              <a:rPr b="1" lang="en-US" sz="1600">
                <a:solidFill>
                  <a:srgbClr val="E21833"/>
                </a:solidFill>
              </a:rPr>
              <a:t>#e21833</a:t>
            </a:r>
            <a:r>
              <a:rPr b="1" lang="en-US" sz="1600"/>
              <a:t>).</a:t>
            </a:r>
            <a:endParaRPr b="1" sz="16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US" sz="1600"/>
              <a:t>Color-on-Color Combinations:</a:t>
            </a:r>
            <a:r>
              <a:rPr lang="en-US" sz="1600"/>
              <a:t> Acceptable combinations only:</a:t>
            </a:r>
            <a:endParaRPr sz="1600"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Char char="○"/>
            </a:pPr>
            <a:r>
              <a:rPr b="1" lang="en-US" sz="1800">
                <a:solidFill>
                  <a:schemeClr val="accent4"/>
                </a:solidFill>
                <a:highlight>
                  <a:schemeClr val="dk1"/>
                </a:highlight>
              </a:rPr>
              <a:t>Yellow BOLD (#ffd200)</a:t>
            </a:r>
            <a:r>
              <a:rPr lang="en-US" sz="1800">
                <a:solidFill>
                  <a:schemeClr val="accent4"/>
                </a:solidFill>
                <a:highlight>
                  <a:schemeClr val="dk1"/>
                </a:highlight>
              </a:rPr>
              <a:t> on </a:t>
            </a:r>
            <a:r>
              <a:rPr lang="en-US">
                <a:solidFill>
                  <a:schemeClr val="accent4"/>
                </a:solidFill>
                <a:highlight>
                  <a:schemeClr val="dk1"/>
                </a:highlight>
              </a:rPr>
              <a:t>Black (#000000)</a:t>
            </a:r>
            <a:endParaRPr sz="1800">
              <a:solidFill>
                <a:schemeClr val="accent4"/>
              </a:solidFill>
              <a:highlight>
                <a:schemeClr val="dk1"/>
              </a:highlight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</a:pPr>
            <a:r>
              <a:rPr b="1" lang="en-US" sz="1800">
                <a:solidFill>
                  <a:schemeClr val="lt1"/>
                </a:solidFill>
                <a:highlight>
                  <a:schemeClr val="accent1"/>
                </a:highlight>
              </a:rPr>
              <a:t>White BOLD (#ffffff)</a:t>
            </a:r>
            <a:r>
              <a:rPr lang="en-US" sz="1800">
                <a:solidFill>
                  <a:schemeClr val="lt1"/>
                </a:solidFill>
                <a:highlight>
                  <a:schemeClr val="accent1"/>
                </a:highlight>
              </a:rPr>
              <a:t> on Dark Red (#e21833)</a:t>
            </a:r>
            <a:endParaRPr sz="1800">
              <a:solidFill>
                <a:schemeClr val="lt1"/>
              </a:solidFill>
              <a:highlight>
                <a:schemeClr val="accent1"/>
              </a:highlight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○"/>
            </a:pPr>
            <a:r>
              <a:rPr lang="en-US" sz="1800">
                <a:solidFill>
                  <a:schemeClr val="accent1"/>
                </a:solidFill>
              </a:rPr>
              <a:t>Red(#e21833) on White (#ffffff)</a:t>
            </a:r>
            <a:endParaRPr sz="1800">
              <a:solidFill>
                <a:schemeClr val="accent1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 sz="1800"/>
              <a:t>Black (#000000) on White (#ffffff)</a:t>
            </a:r>
            <a:endParaRPr sz="1800"/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○"/>
            </a:pPr>
            <a:r>
              <a:rPr b="1" lang="en-US" sz="1800">
                <a:solidFill>
                  <a:schemeClr val="lt1"/>
                </a:solidFill>
                <a:highlight>
                  <a:schemeClr val="dk1"/>
                </a:highlight>
              </a:rPr>
              <a:t>White BOLD (#ffffff)</a:t>
            </a:r>
            <a:r>
              <a:rPr lang="en-US" sz="1800">
                <a:solidFill>
                  <a:schemeClr val="lt1"/>
                </a:solidFill>
                <a:highlight>
                  <a:schemeClr val="dk1"/>
                </a:highlight>
              </a:rPr>
              <a:t> on Black (#000000)</a:t>
            </a:r>
            <a:br>
              <a:rPr lang="en-US" sz="1500">
                <a:solidFill>
                  <a:schemeClr val="lt1"/>
                </a:solidFill>
                <a:highlight>
                  <a:schemeClr val="dk1"/>
                </a:highlight>
              </a:rPr>
            </a:br>
            <a:endParaRPr sz="1500">
              <a:solidFill>
                <a:schemeClr val="lt1"/>
              </a:solidFill>
              <a:highlight>
                <a:schemeClr val="dk1"/>
              </a:highlight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 sz="1500"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36" name="Google Shape;136;g3b66431faef_1_18"/>
          <p:cNvSpPr txBox="1"/>
          <p:nvPr>
            <p:ph idx="12" type="sldNum"/>
          </p:nvPr>
        </p:nvSpPr>
        <p:spPr>
          <a:xfrm>
            <a:off x="8542351" y="479402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earlessly Forward / LIGHT">
  <a:themeElements>
    <a:clrScheme name="Simple Light">
      <a:dk1>
        <a:srgbClr val="000000"/>
      </a:dk1>
      <a:lt1>
        <a:srgbClr val="FFFFFF"/>
      </a:lt1>
      <a:dk2>
        <a:srgbClr val="636363"/>
      </a:dk2>
      <a:lt2>
        <a:srgbClr val="E6E6E6"/>
      </a:lt2>
      <a:accent1>
        <a:srgbClr val="E21833"/>
      </a:accent1>
      <a:accent2>
        <a:srgbClr val="A41124"/>
      </a:accent2>
      <a:accent3>
        <a:srgbClr val="820E1D"/>
      </a:accent3>
      <a:accent4>
        <a:srgbClr val="FFD200"/>
      </a:accent4>
      <a:accent5>
        <a:srgbClr val="CBA700"/>
      </a:accent5>
      <a:accent6>
        <a:srgbClr val="715D00"/>
      </a:accent6>
      <a:hlink>
        <a:srgbClr val="E218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John Clay Elliott Johnson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0x0101001CD1D2F1F40D224FA6E922754A5E5E5A</vt:lpwstr>
  </property>
</Properties>
</file>